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5" r:id="rId40"/>
    <p:sldId id="307" r:id="rId41"/>
    <p:sldId id="294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9" r:id="rId56"/>
    <p:sldId id="295" r:id="rId57"/>
    <p:sldId id="306" r:id="rId58"/>
    <p:sldId id="296" r:id="rId59"/>
    <p:sldId id="297" r:id="rId60"/>
    <p:sldId id="298" r:id="rId61"/>
    <p:sldId id="299" r:id="rId62"/>
    <p:sldId id="328" r:id="rId63"/>
    <p:sldId id="300" r:id="rId64"/>
    <p:sldId id="327" r:id="rId65"/>
    <p:sldId id="311" r:id="rId66"/>
    <p:sldId id="301" r:id="rId67"/>
    <p:sldId id="302" r:id="rId68"/>
    <p:sldId id="303" r:id="rId69"/>
    <p:sldId id="304" r:id="rId70"/>
    <p:sldId id="308" r:id="rId71"/>
    <p:sldId id="309" r:id="rId72"/>
    <p:sldId id="326" r:id="rId73"/>
    <p:sldId id="310" r:id="rId74"/>
    <p:sldId id="330" r:id="rId75"/>
    <p:sldId id="325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6FDD5-4AC8-41AC-80B6-98FC30BF4A23}" v="204" dt="2020-09-24T15:14:01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02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7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4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08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8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1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7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0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81839"/>
            <a:ext cx="8791575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cs typeface="Calibri Light"/>
              </a:rPr>
              <a:t>PHARMACOKINETICS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7141" y="2732800"/>
            <a:ext cx="8791575" cy="1655762"/>
          </a:xfrm>
        </p:spPr>
        <p:txBody>
          <a:bodyPr>
            <a:noAutofit/>
          </a:bodyPr>
          <a:lstStyle/>
          <a:p>
            <a:r>
              <a:rPr lang="en-US" sz="3200" b="1" i="1" dirty="0"/>
              <a:t>By</a:t>
            </a:r>
          </a:p>
          <a:p>
            <a:r>
              <a:rPr lang="en-US" sz="3200" b="1" i="1" dirty="0"/>
              <a:t>Dr. </a:t>
            </a:r>
            <a:r>
              <a:rPr lang="en-US" sz="3200" b="1" i="1" dirty="0" err="1"/>
              <a:t>Aarthi</a:t>
            </a:r>
            <a:r>
              <a:rPr lang="en-US" sz="3200" b="1" i="1" dirty="0"/>
              <a:t> Priyanka</a:t>
            </a:r>
          </a:p>
          <a:p>
            <a:r>
              <a:rPr lang="en-US" sz="3200" b="1" i="1" dirty="0"/>
              <a:t>Post graduate</a:t>
            </a:r>
          </a:p>
          <a:p>
            <a:r>
              <a:rPr lang="en-US" sz="3200" b="1" i="1" dirty="0"/>
              <a:t>Department of pharmacology</a:t>
            </a:r>
          </a:p>
          <a:p>
            <a:r>
              <a:rPr lang="en-US" sz="3200" b="1" i="1" dirty="0"/>
              <a:t>Rajah </a:t>
            </a:r>
            <a:r>
              <a:rPr lang="en-US" sz="3200" b="1" i="1" dirty="0" err="1"/>
              <a:t>muthiah</a:t>
            </a:r>
            <a:r>
              <a:rPr lang="en-US" sz="3200" b="1" i="1" dirty="0"/>
              <a:t> medical college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5F53-16B4-4C90-91FE-2574136C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A95E95-C6D5-44B8-B5CF-86E31AD26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17" y="147017"/>
            <a:ext cx="11202044" cy="6482728"/>
          </a:xfrm>
        </p:spPr>
      </p:pic>
    </p:spTree>
    <p:extLst>
      <p:ext uri="{BB962C8B-B14F-4D97-AF65-F5344CB8AC3E}">
        <p14:creationId xmlns:p14="http://schemas.microsoft.com/office/powerpoint/2010/main" val="16938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1710-979C-4813-BD65-A8E49955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DA1DC5E-1B21-4A83-946B-75A99DD77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78" y="367886"/>
            <a:ext cx="11389783" cy="6206642"/>
          </a:xfrm>
        </p:spPr>
      </p:pic>
    </p:spTree>
    <p:extLst>
      <p:ext uri="{BB962C8B-B14F-4D97-AF65-F5344CB8AC3E}">
        <p14:creationId xmlns:p14="http://schemas.microsoft.com/office/powerpoint/2010/main" val="415847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DC0F-DE54-41C4-9B26-2EA45BA2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VESICULAR TRANSPORT</a:t>
            </a:r>
            <a:endParaRPr lang="en-US" dirty="0"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58BE822-9E35-4C67-9F37-F1BA9B02A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68" y="1606240"/>
            <a:ext cx="7258326" cy="5033065"/>
          </a:xfrm>
        </p:spPr>
      </p:pic>
    </p:spTree>
    <p:extLst>
      <p:ext uri="{BB962C8B-B14F-4D97-AF65-F5344CB8AC3E}">
        <p14:creationId xmlns:p14="http://schemas.microsoft.com/office/powerpoint/2010/main" val="290934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CEBC-C93A-4C80-AB0C-9D7F49C8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i="1" dirty="0"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DD34FD7-8CFB-4058-A66D-33203DDB3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43" y="314773"/>
            <a:ext cx="11521383" cy="63570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4BB56-9A4B-4970-BD48-62DB3259C3FC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7570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B7FE-9DBB-4F02-B18A-88D0239A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1EC36-47A1-487A-87A2-C08007A68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Lipid solubility of drug&#10; Drugs which are lipophilic easily cross membrane&#10; Drugs which are lipophobic/hydrophilic have ...">
            <a:extLst>
              <a:ext uri="{FF2B5EF4-FFF2-40B4-BE49-F238E27FC236}">
                <a16:creationId xmlns:a16="http://schemas.microsoft.com/office/drawing/2014/main" id="{F268B7D5-9AC5-46F2-BB65-2E1779333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4"/>
          <a:stretch/>
        </p:blipFill>
        <p:spPr bwMode="auto">
          <a:xfrm>
            <a:off x="310718" y="204187"/>
            <a:ext cx="11718525" cy="61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6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8E03-EFA0-4B5B-8F38-2418E55F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E5910-434D-4E61-8C9F-82497F4C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DEGREE OF IONIZATION (POLARITY)&#10;&#10; Only a non-ionized (non polar) drugs diffuses across&#10;the membrane, hence this is an imp...">
            <a:extLst>
              <a:ext uri="{FF2B5EF4-FFF2-40B4-BE49-F238E27FC236}">
                <a16:creationId xmlns:a16="http://schemas.microsoft.com/office/drawing/2014/main" id="{79F64969-813A-4D95-AF81-5A551C37C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 bwMode="auto">
          <a:xfrm>
            <a:off x="479394" y="301841"/>
            <a:ext cx="11248008" cy="636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6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715C-1821-4E68-B6A4-E64A28ED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53BBDA-489C-4962-88EA-4A412D9A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DEGREE OF IONIZATION (POLARITY)&#10;&#10; Lipid soluble = Non-ionized molecules (NaCl)&#10; Hydrophilic = Ionized molecules. (Na+, C...">
            <a:extLst>
              <a:ext uri="{FF2B5EF4-FFF2-40B4-BE49-F238E27FC236}">
                <a16:creationId xmlns:a16="http://schemas.microsoft.com/office/drawing/2014/main" id="{4FC2E744-700B-46A6-9BD6-A724FFB47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438612" y="295508"/>
            <a:ext cx="11555120" cy="64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7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126E-9C11-46E5-B27A-16D42847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48360-5EAC-4F60-AD85-FA87E816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Drug absorption&#10;&#10;MEMBRANE&#10;&#10;Ionized Molecule&#10;(water soluble)&#10;&#10;CELL&#10;&#10;Non-Ionized Molecule&#10;(lipid soluble)&#10;&#10; ">
            <a:extLst>
              <a:ext uri="{FF2B5EF4-FFF2-40B4-BE49-F238E27FC236}">
                <a16:creationId xmlns:a16="http://schemas.microsoft.com/office/drawing/2014/main" id="{2D18B000-D224-430B-BBFA-2E3135660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"/>
          <a:stretch/>
        </p:blipFill>
        <p:spPr bwMode="auto">
          <a:xfrm>
            <a:off x="230819" y="292963"/>
            <a:ext cx="11745158" cy="629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96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BB17-DC9E-4837-872F-994FD057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831D-6AD9-4452-8F91-AE7EA475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134CE5-4453-4707-BCEC-71ACCC038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 bwMode="auto">
          <a:xfrm>
            <a:off x="355107" y="365125"/>
            <a:ext cx="8779368" cy="63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8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D319-3465-4F2E-9F5B-F0BEC08F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7D73-F861-42B5-ACFC-FC9875C44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050423-151E-49CF-8098-2C03AE5E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426129" y="177553"/>
            <a:ext cx="11425560" cy="64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BE9-23B1-466B-8398-B2339345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6083146-B39D-42F7-8DB3-C18266DE7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9" y="257452"/>
            <a:ext cx="11980074" cy="6670467"/>
          </a:xfrm>
        </p:spPr>
      </p:pic>
    </p:spTree>
    <p:extLst>
      <p:ext uri="{BB962C8B-B14F-4D97-AF65-F5344CB8AC3E}">
        <p14:creationId xmlns:p14="http://schemas.microsoft.com/office/powerpoint/2010/main" val="425302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5AB4-3A6B-41EB-9E24-EDC86891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FBB4-C52C-4B37-8379-7850C41C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B3B077-0796-4739-8FD9-944E045CF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7"/>
          <a:stretch/>
        </p:blipFill>
        <p:spPr bwMode="auto">
          <a:xfrm>
            <a:off x="461638" y="365125"/>
            <a:ext cx="11540971" cy="634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6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3890-E33C-4927-B716-E8911AB0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85F37-061E-4B6F-87A6-DBCA9F791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 descr="Drug absorption&#10;&#10;Motility of GIT&#10;- Drugs are better absorbed in normal GIT movement&#10;&#10;Blood supply at the absorptive area...">
            <a:extLst>
              <a:ext uri="{FF2B5EF4-FFF2-40B4-BE49-F238E27FC236}">
                <a16:creationId xmlns:a16="http://schemas.microsoft.com/office/drawing/2014/main" id="{2B2E0171-9072-4143-A740-28B3FA075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"/>
          <a:stretch/>
        </p:blipFill>
        <p:spPr bwMode="auto">
          <a:xfrm>
            <a:off x="340958" y="230819"/>
            <a:ext cx="11851042" cy="64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20C5-4764-4962-A65B-80BAFBB9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DRUG BINDING&#10; Binding on Food&#10; Increased&#10;hydrochlorothiazide, propranolol&#10; Reduced&#10;Ampicillin, isoniazid, rifampicin, e...">
            <a:extLst>
              <a:ext uri="{FF2B5EF4-FFF2-40B4-BE49-F238E27FC236}">
                <a16:creationId xmlns:a16="http://schemas.microsoft.com/office/drawing/2014/main" id="{9FBA50A2-685D-4433-B2FE-8E2A0E59B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 bwMode="auto">
          <a:xfrm>
            <a:off x="541538" y="365125"/>
            <a:ext cx="11105965" cy="62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32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A5A5-0B3C-415A-AC16-3421B4BE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Drug absorption&#10; Destruction of drug in GIT&#10;In GIT, there are gastric HCl, enzymes etc.&#10;So, drugs may be destroyed in GIT...">
            <a:extLst>
              <a:ext uri="{FF2B5EF4-FFF2-40B4-BE49-F238E27FC236}">
                <a16:creationId xmlns:a16="http://schemas.microsoft.com/office/drawing/2014/main" id="{B1DF5709-C7BB-43BD-A164-E6D117E73A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4"/>
          <a:stretch/>
        </p:blipFill>
        <p:spPr bwMode="auto">
          <a:xfrm>
            <a:off x="472691" y="156623"/>
            <a:ext cx="11432264" cy="654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2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8EC-F436-4565-B170-67C6B1AF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1D59-E8DD-471A-8844-5C3FA14C5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926"/>
            <a:ext cx="10515600" cy="559103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266" name="Picture 2" descr="Drug Bio-availability&#10;&#10;Bio: Blood ( Systemic&#10;circulation)&#10;&#10;Availability : How much&#10;available?&#10;&#10; ">
            <a:extLst>
              <a:ext uri="{FF2B5EF4-FFF2-40B4-BE49-F238E27FC236}">
                <a16:creationId xmlns:a16="http://schemas.microsoft.com/office/drawing/2014/main" id="{D127AEF7-58A1-4AF6-8CD8-0F99FDEC7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585926" y="284085"/>
            <a:ext cx="10937290" cy="62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53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4B74-94B7-4518-82AD-3291394E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Drug absorption&#10;Simply….&#10; Bioavailability is the percentage of administered drug&#10;available in the systemic circulation in...">
            <a:extLst>
              <a:ext uri="{FF2B5EF4-FFF2-40B4-BE49-F238E27FC236}">
                <a16:creationId xmlns:a16="http://schemas.microsoft.com/office/drawing/2014/main" id="{CF1ABAF5-6AFB-47D4-9439-D88A2B70E8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/>
        </p:blipFill>
        <p:spPr bwMode="auto">
          <a:xfrm>
            <a:off x="408373" y="253014"/>
            <a:ext cx="11194741" cy="62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78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3FD3-4A88-4D2F-99A9-9D8619B2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836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E48D-48FC-4EF0-BD8D-418F7456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 descr="Drug absorption&#10;Measurement of AUC&#10;&#10; ">
            <a:extLst>
              <a:ext uri="{FF2B5EF4-FFF2-40B4-BE49-F238E27FC236}">
                <a16:creationId xmlns:a16="http://schemas.microsoft.com/office/drawing/2014/main" id="{DE3635C0-9285-4DF0-A68C-C173C3635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"/>
          <a:stretch/>
        </p:blipFill>
        <p:spPr bwMode="auto">
          <a:xfrm>
            <a:off x="363984" y="435007"/>
            <a:ext cx="11070455" cy="630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88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A040-9133-4B33-8898-2F2EC6E3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691D1-E2FF-47FA-BAEF-EE6C31B49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 descr="Drug absorption&#10; Formula for bioavailability of drug:&#10; The systemic bioavailability of the drug F= f- (1-ER)&#10; Here: f =...">
            <a:extLst>
              <a:ext uri="{FF2B5EF4-FFF2-40B4-BE49-F238E27FC236}">
                <a16:creationId xmlns:a16="http://schemas.microsoft.com/office/drawing/2014/main" id="{A708F26B-89FF-4C5F-9505-6F6EEA09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"/>
          <a:stretch/>
        </p:blipFill>
        <p:spPr bwMode="auto">
          <a:xfrm>
            <a:off x="408373" y="365125"/>
            <a:ext cx="11514338" cy="62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58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7B06-1BBA-4CAD-8107-8EC98336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4DE6-E99D-4C13-BDAE-9B67B304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 descr="mL)&#10;Concentration (ng/&#10;&#10;90&#10;80&#10;70&#10;60&#10;&#10;Test/G eneric&#10;&#10;50&#10;&#10;Reference/B rand&#10;&#10;40&#10;30&#10;20&#10;10&#10;0&#10;0&#10;&#10;5&#10;&#10;10&#10;&#10;15&#10;Time (hours)&#10;&#10;20&#10;&#10;25&#10;...">
            <a:extLst>
              <a:ext uri="{FF2B5EF4-FFF2-40B4-BE49-F238E27FC236}">
                <a16:creationId xmlns:a16="http://schemas.microsoft.com/office/drawing/2014/main" id="{2E775934-5494-434C-9C39-57B9B6A6E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5"/>
          <a:stretch/>
        </p:blipFill>
        <p:spPr bwMode="auto">
          <a:xfrm>
            <a:off x="435006" y="365125"/>
            <a:ext cx="11469949" cy="62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9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BAFE-70F0-4A2B-9A4C-9E409C19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06CB-18F9-4486-B04E-CCC1A84F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 descr="Oral Administration – 1 st  pass metabolism &lt;ul&gt;&lt;li&gt;Before the drug reaches the systemic circulation, the drug can be meta...">
            <a:extLst>
              <a:ext uri="{FF2B5EF4-FFF2-40B4-BE49-F238E27FC236}">
                <a16:creationId xmlns:a16="http://schemas.microsoft.com/office/drawing/2014/main" id="{131CC17E-8F4B-4C36-B3E8-7C97C01F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2" y="115410"/>
            <a:ext cx="11797314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1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3BD0F26-FC01-4C7D-BAA5-CEA630A55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68" y="249894"/>
            <a:ext cx="9545429" cy="6398452"/>
          </a:xfrm>
        </p:spPr>
      </p:pic>
    </p:spTree>
    <p:extLst>
      <p:ext uri="{BB962C8B-B14F-4D97-AF65-F5344CB8AC3E}">
        <p14:creationId xmlns:p14="http://schemas.microsoft.com/office/powerpoint/2010/main" val="3613123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A466-A881-4F92-B4E2-12577143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1 st  pass Elimination – Metabolism in liver Buccal cavity Stomach Intestine Rectum Portal vein Vena cava ">
            <a:extLst>
              <a:ext uri="{FF2B5EF4-FFF2-40B4-BE49-F238E27FC236}">
                <a16:creationId xmlns:a16="http://schemas.microsoft.com/office/drawing/2014/main" id="{37459656-617C-487F-95B5-061F4E762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" y="221942"/>
            <a:ext cx="11469950" cy="64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2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EE49-5A3C-460E-9332-B9ECCC77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4FBD-BC26-4EDF-AF91-2A1125880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Buccal and Rectal – bypasses liver Vena  cava ">
            <a:extLst>
              <a:ext uri="{FF2B5EF4-FFF2-40B4-BE49-F238E27FC236}">
                <a16:creationId xmlns:a16="http://schemas.microsoft.com/office/drawing/2014/main" id="{9BCE63B5-F13A-4261-BE0C-A5A8EE52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" y="221942"/>
            <a:ext cx="11256886" cy="64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60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D6A7-6F16-41EF-BD56-EA05DC55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2. Distribution of Drugs &lt;ul&gt;&lt;li&gt;It is the passage of drug from the circulation to the tissue and site of its action. &lt;/li...">
            <a:extLst>
              <a:ext uri="{FF2B5EF4-FFF2-40B4-BE49-F238E27FC236}">
                <a16:creationId xmlns:a16="http://schemas.microsoft.com/office/drawing/2014/main" id="{DD2AAF41-8050-4CF4-8CF8-2812AC0C5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3" y="168676"/>
            <a:ext cx="11452194" cy="65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0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3AB1-9AA5-45ED-BA52-E45026F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5D910-AFAE-4FFA-A7F9-5D7DF8EA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 descr="Volume of Distribution (V) &lt;ul&gt;&lt;li&gt;Definition: Apparent Volume of distribution is defined as the volume that would accommo...">
            <a:extLst>
              <a:ext uri="{FF2B5EF4-FFF2-40B4-BE49-F238E27FC236}">
                <a16:creationId xmlns:a16="http://schemas.microsoft.com/office/drawing/2014/main" id="{63BB0E22-A8D3-4585-83F4-3DF0D34C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195308"/>
            <a:ext cx="11150354" cy="64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41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6222-A679-4D37-9C78-463F1614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DDF1-7757-42AD-B95F-35EF315E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Volume of Distribution (V) Total Body Fluid = 42 L (approx.) ">
            <a:extLst>
              <a:ext uri="{FF2B5EF4-FFF2-40B4-BE49-F238E27FC236}">
                <a16:creationId xmlns:a16="http://schemas.microsoft.com/office/drawing/2014/main" id="{378AFDAD-6A8E-4051-9006-C805FA2B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7" y="325754"/>
            <a:ext cx="11130455" cy="62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984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10D4-EFE9-459C-B55B-844CB3F7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109AB-ED85-4169-9224-17A342DE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Redistribution &lt;ul&gt;&lt;li&gt;Highly lipid soluble drugs – distribute to brain, heart and kidney etc. immediately followed by mus...">
            <a:extLst>
              <a:ext uri="{FF2B5EF4-FFF2-40B4-BE49-F238E27FC236}">
                <a16:creationId xmlns:a16="http://schemas.microsoft.com/office/drawing/2014/main" id="{4B0BB653-AE6F-4B17-99F7-3A203189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5" y="147145"/>
            <a:ext cx="11172497" cy="65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815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2338-5D37-476C-A8E0-B384BECC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6E2A-F489-43EA-85CA-78D7CAE9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Blood brain barrier (BBB) :   includes the capillary endothelial cells (which have tight junctions and lack large intracel...">
            <a:extLst>
              <a:ext uri="{FF2B5EF4-FFF2-40B4-BE49-F238E27FC236}">
                <a16:creationId xmlns:a16="http://schemas.microsoft.com/office/drawing/2014/main" id="{9D7CD8A9-CDBE-4A8C-BE81-75CA39BB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" y="365126"/>
            <a:ext cx="11382704" cy="622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39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1F20-525D-4676-9C72-C5238B39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A07C-7322-4715-8268-ACB8383C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Brain and CSF Penetration – contd. &lt;ul&gt;&lt;li&gt;BBB is lipoidal and limits the entry of non-lipid soluble drugs (amikacin, gent...">
            <a:extLst>
              <a:ext uri="{FF2B5EF4-FFF2-40B4-BE49-F238E27FC236}">
                <a16:creationId xmlns:a16="http://schemas.microsoft.com/office/drawing/2014/main" id="{D0323D70-C9FD-4804-A365-F3B86F0D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" y="365125"/>
            <a:ext cx="11077903" cy="627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29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37E9-47E3-4EA3-BA13-47B30476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6CE7-3C3F-4B27-B068-1993D4A4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Placental Transfer &lt;ul&gt;&lt;li&gt;Only lipid soluble Drugs can penetrate – limitation of hydrophillic drugs &lt;/li&gt;&lt;/ul&gt;&lt;ul&gt;&lt;li&gt;Pla...">
            <a:extLst>
              <a:ext uri="{FF2B5EF4-FFF2-40B4-BE49-F238E27FC236}">
                <a16:creationId xmlns:a16="http://schemas.microsoft.com/office/drawing/2014/main" id="{0648B408-5A0C-48B9-83C6-FA695379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7427"/>
            <a:ext cx="10515599" cy="58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8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447-FD4A-4137-9FBF-BF766ECF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5EBA1-30A7-43BE-A33E-8B98F41B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What is Biotransformation?  &lt;ul&gt;&lt;li&gt;Chemical alteration of the drug in the body &lt;/li&gt;&lt;/ul&gt;&lt;ul&gt;&lt;li&gt;Aim: to convert  non-pol...">
            <a:extLst>
              <a:ext uri="{FF2B5EF4-FFF2-40B4-BE49-F238E27FC236}">
                <a16:creationId xmlns:a16="http://schemas.microsoft.com/office/drawing/2014/main" id="{03CCE1A0-5C35-4DB4-ADA2-96552580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" y="231228"/>
            <a:ext cx="11056882" cy="639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1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3020D5A-AB9B-44CE-9709-66E9FF194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48" y="147017"/>
            <a:ext cx="11643783" cy="6648380"/>
          </a:xfrm>
        </p:spPr>
      </p:pic>
    </p:spTree>
    <p:extLst>
      <p:ext uri="{BB962C8B-B14F-4D97-AF65-F5344CB8AC3E}">
        <p14:creationId xmlns:p14="http://schemas.microsoft.com/office/powerpoint/2010/main" val="4067167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2672-7E7A-46C3-B20B-901D80E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87B5F-F6B7-40FD-9102-14216ED6C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Results of Biotransformation &lt;ul&gt;&lt;li&gt;Active drug and its metabolite to inactive  metabolites – most drugs (ibuprofen, para...">
            <a:extLst>
              <a:ext uri="{FF2B5EF4-FFF2-40B4-BE49-F238E27FC236}">
                <a16:creationId xmlns:a16="http://schemas.microsoft.com/office/drawing/2014/main" id="{AC01B40D-B9E8-4AA7-9D1E-9113B8F8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7" y="365124"/>
            <a:ext cx="10951779" cy="62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1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D0CB-F7B7-4770-9FD6-D4919A2B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8FA3-4184-4503-B618-A97CDB99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Biotransformation - Classification &lt;ul&gt;&lt;li&gt;2 (two) Phases  of Biotransformation: &lt;/li&gt;&lt;/ul&gt;&lt;ul&gt;&lt;li&gt;Phase I or Non-syntheti...">
            <a:extLst>
              <a:ext uri="{FF2B5EF4-FFF2-40B4-BE49-F238E27FC236}">
                <a16:creationId xmlns:a16="http://schemas.microsoft.com/office/drawing/2014/main" id="{91236106-7BEE-4B1C-9DBD-3F13DF03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0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BCD9-84A4-4C07-9048-3EC02E8E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FFB2-766D-4DA5-8667-D89DEAD59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 descr="Phase I - Oxidation &lt;ul&gt;&lt;li&gt;Most important drug metabolizing reaction – addition of oxygen or (–ve) charged radical or rem...">
            <a:extLst>
              <a:ext uri="{FF2B5EF4-FFF2-40B4-BE49-F238E27FC236}">
                <a16:creationId xmlns:a16="http://schemas.microsoft.com/office/drawing/2014/main" id="{C36C67CA-930E-47F1-8C78-22360E7C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" y="365125"/>
            <a:ext cx="11351172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DFA6-3AB4-4F45-9F14-B4F6684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419FF-09C7-4D4D-A417-F2B96316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 descr="Phase I - Oxidation &lt;ul&gt;&lt;li&gt;Involve – cytochrome P-450 monooxygenases (CYP), NADPH and Oxygen &lt;/li&gt;&lt;/ul&gt;&lt;ul&gt;&lt;li&gt;More than ...">
            <a:extLst>
              <a:ext uri="{FF2B5EF4-FFF2-40B4-BE49-F238E27FC236}">
                <a16:creationId xmlns:a16="http://schemas.microsoft.com/office/drawing/2014/main" id="{AF2252A5-710F-4B28-B157-D18D9205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3" y="231228"/>
            <a:ext cx="11403724" cy="64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2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5291-5EB7-4401-A5CE-5B003E64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7D6F-8EA0-4BB4-A208-681846D2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 descr="Oxidation - CYP CYP3A4/5 ">
            <a:extLst>
              <a:ext uri="{FF2B5EF4-FFF2-40B4-BE49-F238E27FC236}">
                <a16:creationId xmlns:a16="http://schemas.microsoft.com/office/drawing/2014/main" id="{FB334B06-9AEF-49F8-B22A-9C5ABE9C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" y="273270"/>
            <a:ext cx="11540359" cy="643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79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F36-C87C-4A66-9B70-AF104F7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E2D56-447A-4AEF-BEEA-EA04BB5B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 descr="Nonmicrosomal Enzyme Oxidation &lt;ul&gt;&lt;li&gt;Some Drugs are oxidized by non-microsomal enzymes (mitochondrial and cytoplsmic) – ...">
            <a:extLst>
              <a:ext uri="{FF2B5EF4-FFF2-40B4-BE49-F238E27FC236}">
                <a16:creationId xmlns:a16="http://schemas.microsoft.com/office/drawing/2014/main" id="{D224C5E1-34BE-4BEB-BC06-227F9888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4" y="365126"/>
            <a:ext cx="11267090" cy="634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3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397B-90BE-4AD5-97A2-3C43CADC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52D8-2520-4FF4-9B40-EDF7DC0EC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 descr="Phase I - Reduction &lt;ul&gt;&lt;li&gt;This reaction is conversed of oxidation and involves CYP 450 enzymes working in the opposite d...">
            <a:extLst>
              <a:ext uri="{FF2B5EF4-FFF2-40B4-BE49-F238E27FC236}">
                <a16:creationId xmlns:a16="http://schemas.microsoft.com/office/drawing/2014/main" id="{F2A9DBF7-6D1F-41ED-9C5B-41C3E87EB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6" y="365125"/>
            <a:ext cx="11382704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18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8B73-1153-41F3-BBF2-9F3859ED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CB83-6061-4AE9-B15C-46D6744A2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 descr="Phase I - Hydrolysis &lt;ul&gt;&lt;li&gt;This is cleavage of drug molecule by taking up of a molecule of water. Similarly amides and p...">
            <a:extLst>
              <a:ext uri="{FF2B5EF4-FFF2-40B4-BE49-F238E27FC236}">
                <a16:creationId xmlns:a16="http://schemas.microsoft.com/office/drawing/2014/main" id="{62F85966-58A8-446F-9317-09C68577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5" y="168166"/>
            <a:ext cx="11855669" cy="65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65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08B3-368B-464D-BA8C-AD6CE01D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9670-C4B0-47DE-816B-F29050C1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 descr="Phase I – contd.  &lt;ul&gt;&lt;li&gt;Cyclization:  is formation of ring structure from a straight chain compound, e.g. proguanil. &lt;/l...">
            <a:extLst>
              <a:ext uri="{FF2B5EF4-FFF2-40B4-BE49-F238E27FC236}">
                <a16:creationId xmlns:a16="http://schemas.microsoft.com/office/drawing/2014/main" id="{28408D9B-6E25-4F0E-BAD1-96AF0534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3" y="189186"/>
            <a:ext cx="11803117" cy="654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99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F7A2-68A4-4A4D-8E0D-B8925E2F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E794-0B86-4FD1-BA44-F3DFB0094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2226" name="Picture 2" descr="Phase II metabolism &lt;ul&gt;&lt;li&gt;Conjugation of the drug or its phase I metabolite with an endogenous substrate - polar highly ...">
            <a:extLst>
              <a:ext uri="{FF2B5EF4-FFF2-40B4-BE49-F238E27FC236}">
                <a16:creationId xmlns:a16="http://schemas.microsoft.com/office/drawing/2014/main" id="{91D868FD-858D-422D-9C92-6EB00109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6" y="84082"/>
            <a:ext cx="11771586" cy="65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4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A2807B1-E9CA-4FE7-BE46-D2FA7F9EE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17" y="169103"/>
            <a:ext cx="6077871" cy="6692555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FCFF7DD-A96A-4013-B15E-65C873DE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19" y="446930"/>
            <a:ext cx="5636589" cy="61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44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286A-C624-4AF3-BFDB-BAF029B0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6A85-7655-4F5B-AD90-959BA47B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3250" name="Picture 2" descr="Phase II metabolism – contd. &lt;ul&gt;&lt;li&gt;Acetylation:  Compounds having amino or hydrazine residues are conjugated with the he...">
            <a:extLst>
              <a:ext uri="{FF2B5EF4-FFF2-40B4-BE49-F238E27FC236}">
                <a16:creationId xmlns:a16="http://schemas.microsoft.com/office/drawing/2014/main" id="{6BFE1B82-CC75-4175-A500-99C0DF63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1" y="365125"/>
            <a:ext cx="11256579" cy="63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0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8213-2E22-47D3-AA03-8807C3D2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7E66-F626-4505-9359-0E80AD250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4274" name="Picture 2" descr="Phase II metabolism – contd. &lt;ul&gt;&lt;li&gt;Methylation:  The amines and phenols can be methylated. Methionine and cysteine act a...">
            <a:extLst>
              <a:ext uri="{FF2B5EF4-FFF2-40B4-BE49-F238E27FC236}">
                <a16:creationId xmlns:a16="http://schemas.microsoft.com/office/drawing/2014/main" id="{8E16D559-8CB2-4F4C-9359-1950218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1" y="136634"/>
            <a:ext cx="11487807" cy="66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2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8FB2-A12D-46F7-9E20-4C18BA7A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DF5D-AA69-4110-9E8F-56CE0AA4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 descr="Factors affecting Biotransformation &lt;ul&gt;&lt;li&gt;Factors affecting biotransformation &lt;/li&gt;&lt;/ul&gt;&lt;ul&gt;&lt;ul&gt;&lt;li&gt;C oncurrent use of d...">
            <a:extLst>
              <a:ext uri="{FF2B5EF4-FFF2-40B4-BE49-F238E27FC236}">
                <a16:creationId xmlns:a16="http://schemas.microsoft.com/office/drawing/2014/main" id="{411035BC-6CE8-4380-B155-BB9EBEAF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1" y="365126"/>
            <a:ext cx="11351172" cy="626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77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DCCE-3337-4598-9DB9-EEE90A31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49D7-25F2-4449-91A2-EB876D63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 descr="Enzyme Inhibition &lt;ul&gt;&lt;li&gt;One drug can inhibit metabolism of other – if utilizes same enzyme &lt;/li&gt;&lt;/ul&gt;&lt;ul&gt;&lt;li&gt;However not...">
            <a:extLst>
              <a:ext uri="{FF2B5EF4-FFF2-40B4-BE49-F238E27FC236}">
                <a16:creationId xmlns:a16="http://schemas.microsoft.com/office/drawing/2014/main" id="{B6E17DC8-CB2A-4937-BBDA-4976117A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3" y="365126"/>
            <a:ext cx="11309131" cy="64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80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FFE8-18FB-4B73-B41D-0885AE42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7089-8D61-460F-8100-FE8F2CBC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 descr="Microsomal Enzyme Induction &lt;ul&gt;&lt;li&gt;CYP3A  – antiepileptic agents - Phenobarbitone, Rifampicin and glucocorticoide &lt;/li&gt;&lt;/...">
            <a:extLst>
              <a:ext uri="{FF2B5EF4-FFF2-40B4-BE49-F238E27FC236}">
                <a16:creationId xmlns:a16="http://schemas.microsoft.com/office/drawing/2014/main" id="{5B2EBD9D-5360-4052-BAF2-4BBC37F1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738"/>
            <a:ext cx="11529848" cy="63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48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7C1F-5E44-45C0-9940-44F3E908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889E5-3F80-434F-B2A6-122F7C45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 descr="Hepatic Biotransformation | SpringerLink">
            <a:extLst>
              <a:ext uri="{FF2B5EF4-FFF2-40B4-BE49-F238E27FC236}">
                <a16:creationId xmlns:a16="http://schemas.microsoft.com/office/drawing/2014/main" id="{71032F76-CDAD-4EC1-9715-9E54A4D9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0"/>
            <a:ext cx="1162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81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E2B6-700F-4238-BA3E-9CB420F9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B4F2-AD4A-48EA-A475-7A500BDC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4. Excretion   ">
            <a:extLst>
              <a:ext uri="{FF2B5EF4-FFF2-40B4-BE49-F238E27FC236}">
                <a16:creationId xmlns:a16="http://schemas.microsoft.com/office/drawing/2014/main" id="{F100529C-7A8E-4CCB-9EEF-2CE4FE8E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96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F190-E64E-467E-8064-CBD7E6C3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18B0-D92B-405D-B99F-99209356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135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8914" name="Picture 2" descr="Organs of Excretion &lt;ul&gt;&lt;li&gt;Excretion is a transport procedure which the prototype drug (or parent drug) or other metaboli...">
            <a:extLst>
              <a:ext uri="{FF2B5EF4-FFF2-40B4-BE49-F238E27FC236}">
                <a16:creationId xmlns:a16="http://schemas.microsoft.com/office/drawing/2014/main" id="{1980898F-9C67-4540-A644-6B844A73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1" y="283779"/>
            <a:ext cx="11109435" cy="62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4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DE9B-9C3F-4FCC-B040-5DA62E32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1789-4901-4439-8FBB-868E256C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Hepatic Excretion &lt;ul&gt;&lt;li&gt;Drugs can be excreted in  &lt;/li&gt;&lt;/ul&gt;&lt;ul&gt;&lt;li&gt;bile, especially when the are  &lt;/li&gt;&lt;/ul&gt;&lt;ul&gt;&lt;li&gt;con...">
            <a:extLst>
              <a:ext uri="{FF2B5EF4-FFF2-40B4-BE49-F238E27FC236}">
                <a16:creationId xmlns:a16="http://schemas.microsoft.com/office/drawing/2014/main" id="{646CD671-FE4F-4D47-BE72-600F5DF3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3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5657-F924-4911-8893-EB774F36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Renal Excretion &lt;ul&gt;&lt;li&gt;Glomerular Filtration &lt;/li&gt;&lt;/ul&gt;&lt;ul&gt;&lt;li&gt;Tubular Reabsorption &lt;/li&gt;&lt;/ul&gt;&lt;ul&gt;&lt;li&gt;Tubular Secretion &lt;...">
            <a:extLst>
              <a:ext uri="{FF2B5EF4-FFF2-40B4-BE49-F238E27FC236}">
                <a16:creationId xmlns:a16="http://schemas.microsoft.com/office/drawing/2014/main" id="{0A44C314-E250-43FE-AB5E-128EC59D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3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8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CB30-55CE-4702-B3B0-ED9565A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3B374F1-160D-44B4-9674-0A4FC971B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65" y="182252"/>
            <a:ext cx="11179035" cy="6500604"/>
          </a:xfrm>
        </p:spPr>
      </p:pic>
    </p:spTree>
    <p:extLst>
      <p:ext uri="{BB962C8B-B14F-4D97-AF65-F5344CB8AC3E}">
        <p14:creationId xmlns:p14="http://schemas.microsoft.com/office/powerpoint/2010/main" val="1349603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F75A-93D1-4295-B8A4-A63107FD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9B5B-D84C-41E7-94F3-46745D680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3942DF1-AD6D-485E-BD17-D47C7CF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365124"/>
            <a:ext cx="11508828" cy="62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55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635E-6A99-4D80-91FE-4B901329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8FA27-5363-4869-A8E1-EFBDBE7E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Kinetics of Elimination &lt;ul&gt;&lt;li&gt;Pharmacokinetics - F, V and CL &lt;/li&gt;&lt;/ul&gt;&lt;ul&gt;&lt;li&gt;Clearance:  The clearance (CL) of a drug ...">
            <a:extLst>
              <a:ext uri="{FF2B5EF4-FFF2-40B4-BE49-F238E27FC236}">
                <a16:creationId xmlns:a16="http://schemas.microsoft.com/office/drawing/2014/main" id="{A73B381D-E4B0-4C3F-BCC8-86401CE7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5" y="182562"/>
            <a:ext cx="11361683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82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6BDC-F1D8-4A81-AECD-E1BFA2BB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452B0-F5FA-4C74-AB21-BED9495B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42" name="Picture 2" descr="pharmacokinetics [TUSOM | Pharmwiki]">
            <a:extLst>
              <a:ext uri="{FF2B5EF4-FFF2-40B4-BE49-F238E27FC236}">
                <a16:creationId xmlns:a16="http://schemas.microsoft.com/office/drawing/2014/main" id="{6BB61963-B743-4A60-94A0-B38E60089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3" y="241737"/>
            <a:ext cx="11140965" cy="62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36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C67B-ACC0-4353-9632-2C80A62E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8744-C3B7-4AFB-AD14-8B40FC49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2770" name="Picture 2" descr="Kinetics of Elimination &lt;ul&gt;&lt;li&gt;First Order Kinetics (exponential):  Rate of elimination is directly proportional to drug ...">
            <a:extLst>
              <a:ext uri="{FF2B5EF4-FFF2-40B4-BE49-F238E27FC236}">
                <a16:creationId xmlns:a16="http://schemas.microsoft.com/office/drawing/2014/main" id="{E1875361-44AF-4A3E-A504-99FCD679F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189186"/>
            <a:ext cx="11183007" cy="6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9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A42E-EE10-43E9-943E-520B1CD2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FDA20-B3B8-467C-8135-A48DCB3C4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418" name="Picture 2" descr="Elimination of Drugs - Pharmacology - Medbullets Step 1">
            <a:extLst>
              <a:ext uri="{FF2B5EF4-FFF2-40B4-BE49-F238E27FC236}">
                <a16:creationId xmlns:a16="http://schemas.microsoft.com/office/drawing/2014/main" id="{8738EF3D-4CA5-4DA5-B4C8-0E2B5836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" y="365125"/>
            <a:ext cx="11014841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46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14DF-C44C-44A1-85FC-3A0DC7A9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A5FB-FD15-4A4C-B4DC-DFAE7167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 descr="Kinetics of Elimination Zero Order  1st Order conc. Time ">
            <a:extLst>
              <a:ext uri="{FF2B5EF4-FFF2-40B4-BE49-F238E27FC236}">
                <a16:creationId xmlns:a16="http://schemas.microsoft.com/office/drawing/2014/main" id="{626BD420-692C-46AE-B9F4-1CD1095C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" y="252248"/>
            <a:ext cx="11361683" cy="63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592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35EB-03EE-41A1-B1D9-1C225943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E1E0-177F-4863-BAE5-CB924ACEC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3794" name="Picture 2" descr="Plasma half-life &lt;ul&gt;&lt;li&gt;Defined as time taken for its plasma concentration to be reduced to half of its original value – ...">
            <a:extLst>
              <a:ext uri="{FF2B5EF4-FFF2-40B4-BE49-F238E27FC236}">
                <a16:creationId xmlns:a16="http://schemas.microsoft.com/office/drawing/2014/main" id="{8E123272-0549-457D-879F-167EB7D1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2" y="365125"/>
            <a:ext cx="11259205" cy="63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15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3282-AEE4-457E-8FF5-ED5AF451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B7B7-269D-4E6F-87D8-E7378A8A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 descr="Plasma half-life &lt;ul&gt;&lt;li&gt;1 half-life ………….  50% &lt;/li&gt;&lt;/ul&gt;&lt;ul&gt;&lt;li&gt;2 half-lives…………  25% &lt;/li&gt;&lt;/ul&gt;&lt;ul&gt;&lt;li&gt;3 half-lives ……....">
            <a:extLst>
              <a:ext uri="{FF2B5EF4-FFF2-40B4-BE49-F238E27FC236}">
                <a16:creationId xmlns:a16="http://schemas.microsoft.com/office/drawing/2014/main" id="{CE23EE6E-77B1-4D87-A8D5-D762552B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" y="365124"/>
            <a:ext cx="11519338" cy="62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29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DC41-0E9A-4E0F-A5D0-A6228DDE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034F2-9FD3-4A4B-A492-301F6709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 descr="Excretion - The Platue Principle &lt;ul&gt;&lt;li&gt;Repeated dosing: &lt;/li&gt;&lt;/ul&gt;&lt;ul&gt;&lt;li&gt;When constant dose of a drug is repeated befor...">
            <a:extLst>
              <a:ext uri="{FF2B5EF4-FFF2-40B4-BE49-F238E27FC236}">
                <a16:creationId xmlns:a16="http://schemas.microsoft.com/office/drawing/2014/main" id="{FD1F1DDD-58AF-4677-92D3-58948A38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1" y="365125"/>
            <a:ext cx="11645462" cy="62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114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F31E-39D7-4A5E-A8F3-F3A4EFB6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3451-B65B-4565-9252-A86C54E36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Repeated Dosing &lt;ul&gt;&lt;li&gt;At steady state, elimination = input &lt;/li&gt;&lt;/ul&gt;&lt;ul&gt;&lt;li&gt;Cpss = dose rate/CL &lt;/li&gt;&lt;/ul&gt;&lt;ul&gt;&lt;li&gt;Dose ...">
            <a:extLst>
              <a:ext uri="{FF2B5EF4-FFF2-40B4-BE49-F238E27FC236}">
                <a16:creationId xmlns:a16="http://schemas.microsoft.com/office/drawing/2014/main" id="{B606CA60-F279-4FC4-BC90-D4419B00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5" y="365125"/>
            <a:ext cx="11361683" cy="63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01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A7A-9D78-47B6-9DB6-9DEA1131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83033A69-DF3B-480D-A204-CF1544E66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74" y="499062"/>
            <a:ext cx="11496260" cy="5800724"/>
          </a:xfrm>
        </p:spPr>
      </p:pic>
    </p:spTree>
    <p:extLst>
      <p:ext uri="{BB962C8B-B14F-4D97-AF65-F5344CB8AC3E}">
        <p14:creationId xmlns:p14="http://schemas.microsoft.com/office/powerpoint/2010/main" val="2490481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C667-889B-4EB9-94E9-CC8688C3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B4CD-F172-4492-A3B0-E7D17B95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 descr="Target Level Strategy &lt;ul&gt;&lt;li&gt;Low safety margin drugs (anticonvulsants, antidepressants, Lithium, Theophylline etc. – main...">
            <a:extLst>
              <a:ext uri="{FF2B5EF4-FFF2-40B4-BE49-F238E27FC236}">
                <a16:creationId xmlns:a16="http://schemas.microsoft.com/office/drawing/2014/main" id="{F9E1CDC9-6BD1-4C8C-97F3-EDC42EE1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73269"/>
            <a:ext cx="11508828" cy="621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19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12F6-A3E3-427A-BD24-1711725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4CFA-8BF7-41F8-B764-BF2D9BF2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 descr="Monitoring of Plasma concentration &lt;ul&gt;&lt;li&gt;Useful in &lt;/li&gt;&lt;/ul&gt;&lt;ul&gt;&lt;ul&gt;&lt;li&gt;Narrow safety margin drugs – digoxin, anticonvu...">
            <a:extLst>
              <a:ext uri="{FF2B5EF4-FFF2-40B4-BE49-F238E27FC236}">
                <a16:creationId xmlns:a16="http://schemas.microsoft.com/office/drawing/2014/main" id="{F29BFEC3-2D8F-4AD9-88C7-BECB7023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" y="241738"/>
            <a:ext cx="11550869" cy="648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845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75B6-2A0E-47B6-BABC-A0A296B2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E1B6-3E80-4C1F-949A-BAE88A9B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 descr="Therapeutic drug monitoring of methotrexate in disease - Research Outreach">
            <a:extLst>
              <a:ext uri="{FF2B5EF4-FFF2-40B4-BE49-F238E27FC236}">
                <a16:creationId xmlns:a16="http://schemas.microsoft.com/office/drawing/2014/main" id="{4B5E9AF6-8FC5-4878-9E24-9D6D4A7D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8" y="71438"/>
            <a:ext cx="11393214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320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CF37-206F-442A-80D4-26C8A319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A214-F216-4400-A1E0-FE96E1F8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 descr="Prolongation of Drug action &lt;ul&gt;&lt;li&gt;By prolonging absorption from the site of action – Oral and parenteral &lt;/li&gt;&lt;/ul&gt;&lt;ul&gt;&lt;...">
            <a:extLst>
              <a:ext uri="{FF2B5EF4-FFF2-40B4-BE49-F238E27FC236}">
                <a16:creationId xmlns:a16="http://schemas.microsoft.com/office/drawing/2014/main" id="{0DC882E9-B89E-4232-9CA5-92FB4206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283779"/>
            <a:ext cx="11214538" cy="62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67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50DC-755B-43BD-87AE-B3DC02C0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324" y="-243330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b="1" i="1" dirty="0"/>
              <a:t>SUMMARY</a:t>
            </a:r>
            <a:endParaRPr lang="en-IN" sz="6000" b="1" i="1" dirty="0"/>
          </a:p>
        </p:txBody>
      </p:sp>
      <p:pic>
        <p:nvPicPr>
          <p:cNvPr id="63490" name="Picture 2" descr="Pharmacokinetics - Administration, Absorption, Distribution, Metabolism,  and Elimination… | Pharmacology nursing, Nursing school studying, Pharmacy  technician study">
            <a:extLst>
              <a:ext uri="{FF2B5EF4-FFF2-40B4-BE49-F238E27FC236}">
                <a16:creationId xmlns:a16="http://schemas.microsoft.com/office/drawing/2014/main" id="{03154253-1FB0-4414-BD7A-D2D8AAE158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69" y="935422"/>
            <a:ext cx="10625959" cy="54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16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957D-25F4-40A1-B8C5-14B81376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C593-DBFB-4F58-8E23-558D576F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8370" name="Picture 2" descr=" ">
            <a:extLst>
              <a:ext uri="{FF2B5EF4-FFF2-40B4-BE49-F238E27FC236}">
                <a16:creationId xmlns:a16="http://schemas.microsoft.com/office/drawing/2014/main" id="{6D6151C8-AE24-4536-9D61-85AD8C43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1" y="223982"/>
            <a:ext cx="11508827" cy="648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00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A67C-0C1B-4350-8DDE-BF97A8A0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F83F857-F6F5-4070-84E0-636622BFF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5" y="124930"/>
            <a:ext cx="11348125" cy="6361250"/>
          </a:xfrm>
        </p:spPr>
      </p:pic>
    </p:spTree>
    <p:extLst>
      <p:ext uri="{BB962C8B-B14F-4D97-AF65-F5344CB8AC3E}">
        <p14:creationId xmlns:p14="http://schemas.microsoft.com/office/powerpoint/2010/main" val="289388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151C-0FA3-4E02-8D8D-4A37E1ED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B9DAB10-4451-4787-B58B-E6B659D4E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78" y="235365"/>
            <a:ext cx="11779687" cy="5941598"/>
          </a:xfrm>
        </p:spPr>
      </p:pic>
    </p:spTree>
    <p:extLst>
      <p:ext uri="{BB962C8B-B14F-4D97-AF65-F5344CB8AC3E}">
        <p14:creationId xmlns:p14="http://schemas.microsoft.com/office/powerpoint/2010/main" val="2930141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701</TotalTime>
  <Words>22</Words>
  <Application>Microsoft Office PowerPoint</Application>
  <PresentationFormat>Widescreen</PresentationFormat>
  <Paragraphs>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Tw Cen MT</vt:lpstr>
      <vt:lpstr>Circuit</vt:lpstr>
      <vt:lpstr>PHARMACOKINETICS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VESICULAR TRANSPORT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Aravinth Rajendran</cp:lastModifiedBy>
  <cp:revision>171</cp:revision>
  <dcterms:created xsi:type="dcterms:W3CDTF">2020-09-24T14:14:43Z</dcterms:created>
  <dcterms:modified xsi:type="dcterms:W3CDTF">2020-09-25T09:08:45Z</dcterms:modified>
</cp:coreProperties>
</file>